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57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1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663B-29EC-AD4B-9868-1E9171991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60070-A242-2740-876C-E6E04CB4D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923D4-51D2-9546-A90A-3C9F3C2F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1D8D-35DE-DF41-AC28-495710A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4CEEE-99C4-5247-9510-18BF2C6D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8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EBEC-1FD0-F644-A3E6-9B38C52D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51E58-307E-1F46-8E30-8ABADFBD6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A812-7565-5146-8CC9-F91192FE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A1008-8383-944F-962A-B533660D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DD14-5E44-1048-8EA2-49BFDC87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D044B-C0F1-5D40-ABCF-DBF8D0C4D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4725A-AFCD-5F42-A004-35E4974B5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A2459-63BA-D542-959B-B2D9D607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BFFED-6A79-174F-BFC1-9FC4E7D6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C0B06-85DA-A040-A09B-BBCFCA33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7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83CA-D3AF-1D43-AC11-68608266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26ED-3225-374E-BBF3-F0AF9A53A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E68F7-B980-5240-804C-FD5C252A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F227-9718-4942-956F-43157CF4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899C4-1269-8E46-9E6F-E06DF65C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6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C9511-D76D-3342-9E15-6403ECFD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E023F-04CE-7948-A4E2-5E07DD86C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3FAD7-23D6-FB40-9EFC-38C171D5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5ADE0-B987-3A4E-A688-6920051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3BA08-F7A9-CC4F-B86C-02937A1C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3A80-D035-8F40-9E4C-E8B97D82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3D7D0-DBE8-1149-971C-9449AF1A9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282D2-697D-1C42-AB3F-B57BD243D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80A25-7D6B-7C4E-9D2D-41E6146D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639A5-B523-B944-BE20-2DF4CC13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F0507-BBC6-B54A-A4F0-CF98C8FF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1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FAEA-3608-D445-980D-5225C8D94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24F20-CC9B-884E-9D44-AA632551C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63C44-9445-A44B-B599-1AB54F0BB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A51CF-4641-AD46-A926-4653AF129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F88FB-B8FB-B243-86DA-61D9F06EC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8A7DB-7121-DE4C-86BC-0FD242A5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5D53E-719F-294E-BFF0-EE2A0455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B5EB9-EFA1-8148-8E9A-1349B8B1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491-99EC-5842-AA70-7D29318E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00F8D-757A-EE4A-90DE-3579D9F4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8EC2A-4A56-0041-955E-46566248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8CC20-AE5E-8243-B554-851F24A4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A5E2C-46B4-F144-A88B-CF345E3E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06224-623E-AE4E-8FEE-5536AD37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CD476-21C3-754C-8C33-ECCB4CEA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45E6-28FE-CC42-B9C7-F26C4A96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CEC84-3B90-D349-8AF5-08B018060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D041-86A7-A54F-82B6-2313C3E41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5FE8-6015-BC49-8995-E1E9EF27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6126E-9EED-CF4A-A5A9-B9DFC16F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0640B-E6B4-834E-A45D-CB0C0254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4C64-9908-AB40-93B3-0CEF9918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31BA7-B550-B340-A6D8-E5761B51B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B6F41-8F58-2745-8648-984479AD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23D2E-871A-644B-B6C9-54109210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63634-1572-E948-BF96-DD93C3BB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AE251-BCC7-524E-A4DE-BDB64047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C0190-A060-1B46-9B8F-1FD31B1D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EE79A-821F-E142-8DC2-48086DC34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A8E76-CD55-0F43-B414-AA31424B1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4722-1BF9-484A-B5DB-5313159BF56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862D-2738-CE44-AC6B-58BFA8624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ED4A2-32FD-904F-B0BD-B755FF734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4F70D-30A9-8046-91D8-724B64F52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E3C268-31D2-9A4F-9AB2-5E788F85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537" y="1122363"/>
            <a:ext cx="9705473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Stakeholders Engagement in the Context of BRI for Promoting Responsible Business Conduct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273E030-78ED-6742-BB1B-C1414E5BC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Huang Zhong</a:t>
            </a:r>
          </a:p>
          <a:p>
            <a:r>
              <a:rPr lang="en-US" dirty="0">
                <a:solidFill>
                  <a:schemeClr val="bg1"/>
                </a:solidFill>
              </a:rPr>
              <a:t>Business and Human Rights Resource Centre</a:t>
            </a:r>
          </a:p>
        </p:txBody>
      </p:sp>
    </p:spTree>
    <p:extLst>
      <p:ext uri="{BB962C8B-B14F-4D97-AF65-F5344CB8AC3E}">
        <p14:creationId xmlns:p14="http://schemas.microsoft.com/office/powerpoint/2010/main" val="273389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4C383-13F1-9641-B076-39A96194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462" y="2766218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2" charset="0"/>
              </a:rPr>
              <a:t>Two stories from the field study in Nepal</a:t>
            </a:r>
          </a:p>
        </p:txBody>
      </p:sp>
    </p:spTree>
    <p:extLst>
      <p:ext uri="{BB962C8B-B14F-4D97-AF65-F5344CB8AC3E}">
        <p14:creationId xmlns:p14="http://schemas.microsoft.com/office/powerpoint/2010/main" val="26710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29">
            <a:extLst>
              <a:ext uri="{FF2B5EF4-FFF2-40B4-BE49-F238E27FC236}">
                <a16:creationId xmlns:a16="http://schemas.microsoft.com/office/drawing/2014/main" id="{AB4585D9-F53F-5844-8380-655AAF99C635}"/>
              </a:ext>
            </a:extLst>
          </p:cNvPr>
          <p:cNvSpPr txBox="1"/>
          <p:nvPr/>
        </p:nvSpPr>
        <p:spPr>
          <a:xfrm>
            <a:off x="1461786" y="1652287"/>
            <a:ext cx="3318761" cy="277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highlight>
                  <a:srgbClr val="008080"/>
                </a:highlight>
                <a:latin typeface="Impact"/>
                <a:ea typeface="Impact"/>
                <a:cs typeface="Impact"/>
                <a:sym typeface="Impact"/>
              </a:rPr>
              <a:t>“we protested more than the men … The men were not trustworthy because they were easily bribed [by the company side]”</a:t>
            </a:r>
            <a:endParaRPr sz="2400" b="1" i="0" u="none" strike="noStrike" cap="none" dirty="0">
              <a:solidFill>
                <a:schemeClr val="accent4">
                  <a:lumMod val="75000"/>
                </a:schemeClr>
              </a:solidFill>
              <a:highlight>
                <a:srgbClr val="008080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" name="Google Shape;192;p29">
            <a:extLst>
              <a:ext uri="{FF2B5EF4-FFF2-40B4-BE49-F238E27FC236}">
                <a16:creationId xmlns:a16="http://schemas.microsoft.com/office/drawing/2014/main" id="{16D2803C-A338-9B41-87C6-6C83DF091D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48"/>
          <a:stretch/>
        </p:blipFill>
        <p:spPr>
          <a:xfrm>
            <a:off x="5210884" y="1373290"/>
            <a:ext cx="6403599" cy="4016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3;p29">
            <a:extLst>
              <a:ext uri="{FF2B5EF4-FFF2-40B4-BE49-F238E27FC236}">
                <a16:creationId xmlns:a16="http://schemas.microsoft.com/office/drawing/2014/main" id="{66D64535-7A70-7045-9F84-2C96D71A98E0}"/>
              </a:ext>
            </a:extLst>
          </p:cNvPr>
          <p:cNvSpPr txBox="1"/>
          <p:nvPr/>
        </p:nvSpPr>
        <p:spPr>
          <a:xfrm>
            <a:off x="5210883" y="5652984"/>
            <a:ext cx="62752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FFFF"/>
                </a:solidFill>
              </a:rPr>
              <a:t>Focus group with women in affected community, Nepal (Image: Huang Zhong)</a:t>
            </a:r>
            <a:endParaRPr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8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8;p30">
            <a:extLst>
              <a:ext uri="{FF2B5EF4-FFF2-40B4-BE49-F238E27FC236}">
                <a16:creationId xmlns:a16="http://schemas.microsoft.com/office/drawing/2014/main" id="{6C608A4A-6A37-C942-A23F-9B070D3A27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926" y="1083816"/>
            <a:ext cx="6545178" cy="4523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9;p30">
            <a:extLst>
              <a:ext uri="{FF2B5EF4-FFF2-40B4-BE49-F238E27FC236}">
                <a16:creationId xmlns:a16="http://schemas.microsoft.com/office/drawing/2014/main" id="{DA89510D-61C0-9C4C-BFC9-4C49A0AA8B2F}"/>
              </a:ext>
            </a:extLst>
          </p:cNvPr>
          <p:cNvSpPr txBox="1"/>
          <p:nvPr/>
        </p:nvSpPr>
        <p:spPr>
          <a:xfrm>
            <a:off x="5702968" y="5607151"/>
            <a:ext cx="498909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</a:rPr>
              <a:t>Women farming in the field, Nepal (image: Huang Zhong)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4" name="Google Shape;200;p30">
            <a:extLst>
              <a:ext uri="{FF2B5EF4-FFF2-40B4-BE49-F238E27FC236}">
                <a16:creationId xmlns:a16="http://schemas.microsoft.com/office/drawing/2014/main" id="{47DCCDD1-CF64-AB4D-A687-0759AD42979E}"/>
              </a:ext>
            </a:extLst>
          </p:cNvPr>
          <p:cNvSpPr txBox="1"/>
          <p:nvPr/>
        </p:nvSpPr>
        <p:spPr>
          <a:xfrm>
            <a:off x="1299410" y="1562321"/>
            <a:ext cx="33528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Good Practice: Empowering community women through local procurement</a:t>
            </a:r>
            <a:endParaRPr sz="3200" b="1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07951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2556-9D1D-7C4F-8B85-71E9CAD1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228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" pitchFamily="2" charset="0"/>
              </a:rPr>
              <a:t>What are the lessons?</a:t>
            </a:r>
          </a:p>
        </p:txBody>
      </p:sp>
    </p:spTree>
    <p:extLst>
      <p:ext uri="{BB962C8B-B14F-4D97-AF65-F5344CB8AC3E}">
        <p14:creationId xmlns:p14="http://schemas.microsoft.com/office/powerpoint/2010/main" val="394930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84;p28">
            <a:extLst>
              <a:ext uri="{FF2B5EF4-FFF2-40B4-BE49-F238E27FC236}">
                <a16:creationId xmlns:a16="http://schemas.microsoft.com/office/drawing/2014/main" id="{6308D0EB-4C98-E848-B334-BE6AA8DBEB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015" y="625642"/>
            <a:ext cx="4273423" cy="50532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2;p28">
            <a:extLst>
              <a:ext uri="{FF2B5EF4-FFF2-40B4-BE49-F238E27FC236}">
                <a16:creationId xmlns:a16="http://schemas.microsoft.com/office/drawing/2014/main" id="{0C950192-27E8-3141-97B5-3E958E5FCE56}"/>
              </a:ext>
            </a:extLst>
          </p:cNvPr>
          <p:cNvSpPr txBox="1"/>
          <p:nvPr/>
        </p:nvSpPr>
        <p:spPr>
          <a:xfrm>
            <a:off x="1302763" y="5816875"/>
            <a:ext cx="4273423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FFFF"/>
                </a:solidFill>
              </a:rPr>
              <a:t>Community woman with her lamb, Nepal (Image: Huang Zhong)</a:t>
            </a:r>
            <a:endParaRPr sz="1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10" name="Google Shape;183;p28">
            <a:extLst>
              <a:ext uri="{FF2B5EF4-FFF2-40B4-BE49-F238E27FC236}">
                <a16:creationId xmlns:a16="http://schemas.microsoft.com/office/drawing/2014/main" id="{A1208532-8FF2-6146-8F01-F170599E625F}"/>
              </a:ext>
            </a:extLst>
          </p:cNvPr>
          <p:cNvSpPr txBox="1">
            <a:spLocks/>
          </p:cNvSpPr>
          <p:nvPr/>
        </p:nvSpPr>
        <p:spPr>
          <a:xfrm>
            <a:off x="6391227" y="1991097"/>
            <a:ext cx="4689192" cy="38257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655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Arial" panose="020B0604020202020204" pitchFamily="34" charset="0"/>
              <a:buChar char="●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Livelihood </a:t>
            </a:r>
          </a:p>
          <a:p>
            <a:pPr marL="457200" indent="-33655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Arial" panose="020B0604020202020204" pitchFamily="34" charset="0"/>
              <a:buChar char="●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Gendered roles</a:t>
            </a:r>
          </a:p>
          <a:p>
            <a:pPr marL="457200" indent="-33655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Arial" panose="020B0604020202020204" pitchFamily="34" charset="0"/>
              <a:buChar char="●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Public health and safety</a:t>
            </a:r>
          </a:p>
          <a:p>
            <a:pPr marL="457200" indent="-33655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Arial" panose="020B0604020202020204" pitchFamily="34" charset="0"/>
              <a:buChar char="●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Employment</a:t>
            </a:r>
          </a:p>
          <a:p>
            <a:pPr marL="457200" indent="-33655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700"/>
              <a:buFont typeface="Arial" panose="020B0604020202020204" pitchFamily="34" charset="0"/>
              <a:buChar char="●"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Consultation and decision-making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Helvetica" pitchFamily="2" charset="0"/>
              <a:ea typeface="Impact"/>
              <a:cs typeface="Impact"/>
              <a:sym typeface="Impact"/>
            </a:endParaRPr>
          </a:p>
        </p:txBody>
      </p:sp>
      <p:sp>
        <p:nvSpPr>
          <p:cNvPr id="11" name="Google Shape;180;p28">
            <a:extLst>
              <a:ext uri="{FF2B5EF4-FFF2-40B4-BE49-F238E27FC236}">
                <a16:creationId xmlns:a16="http://schemas.microsoft.com/office/drawing/2014/main" id="{AED21542-55E3-1E48-90C3-C7FC5D2FA6E7}"/>
              </a:ext>
            </a:extLst>
          </p:cNvPr>
          <p:cNvSpPr txBox="1"/>
          <p:nvPr/>
        </p:nvSpPr>
        <p:spPr>
          <a:xfrm>
            <a:off x="6519564" y="1041125"/>
            <a:ext cx="35805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Gender impacts</a:t>
            </a:r>
            <a:endParaRPr sz="3000" b="1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36341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E914-EA14-8943-8D1F-1CD7D0AD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815" y="2545310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latin typeface="Helvetica Light Oblique" panose="020B0403020202020204" pitchFamily="34" charset="0"/>
              </a:rPr>
              <a:t>Urgent need to mainstream gender-responsive approach in ESG standards and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49179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75DC-EEAE-664C-92C6-C55015EC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346" y="1299834"/>
            <a:ext cx="10515600" cy="2852737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  <a:latin typeface="Helvetica Light Oblique" panose="020B0403020202020204" pitchFamily="34" charset="0"/>
                <a:cs typeface="APPLE CHANCERY" panose="03020702040506060504" pitchFamily="66" charset="-79"/>
              </a:rPr>
              <a:t>Breaking stereotypes through evidence-based research</a:t>
            </a:r>
          </a:p>
        </p:txBody>
      </p:sp>
    </p:spTree>
    <p:extLst>
      <p:ext uri="{BB962C8B-B14F-4D97-AF65-F5344CB8AC3E}">
        <p14:creationId xmlns:p14="http://schemas.microsoft.com/office/powerpoint/2010/main" val="62127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137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Oswald</vt:lpstr>
      <vt:lpstr>Arial</vt:lpstr>
      <vt:lpstr>Calibri</vt:lpstr>
      <vt:lpstr>Calibri Light</vt:lpstr>
      <vt:lpstr>Helvetica</vt:lpstr>
      <vt:lpstr>Helvetica Light Oblique</vt:lpstr>
      <vt:lpstr>Impact</vt:lpstr>
      <vt:lpstr>Office Theme</vt:lpstr>
      <vt:lpstr>Stakeholders Engagement in the Context of BRI for Promoting Responsible Business Conduct </vt:lpstr>
      <vt:lpstr>Two stories from the field study in Nepal</vt:lpstr>
      <vt:lpstr>PowerPoint Presentation</vt:lpstr>
      <vt:lpstr>PowerPoint Presentation</vt:lpstr>
      <vt:lpstr>What are the lessons?</vt:lpstr>
      <vt:lpstr>PowerPoint Presentation</vt:lpstr>
      <vt:lpstr>Urgent need to mainstream gender-responsive approach in ESG standards and impact assessment</vt:lpstr>
      <vt:lpstr>Breaking stereotypes through evidence-based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7631</dc:creator>
  <cp:lastModifiedBy>Huang Zhong</cp:lastModifiedBy>
  <cp:revision>14</cp:revision>
  <dcterms:created xsi:type="dcterms:W3CDTF">2021-03-31T13:07:37Z</dcterms:created>
  <dcterms:modified xsi:type="dcterms:W3CDTF">2021-05-17T10:30:57Z</dcterms:modified>
</cp:coreProperties>
</file>