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7" r:id="rId4"/>
    <p:sldId id="278" r:id="rId5"/>
    <p:sldId id="279" r:id="rId6"/>
    <p:sldId id="280" r:id="rId7"/>
    <p:sldId id="282" r:id="rId8"/>
    <p:sldId id="275" r:id="rId9"/>
    <p:sldId id="276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hyperlink" Target="http://www.brivillage.as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sinesscard, accessory, case&#10;&#10;Description automatically generated">
            <a:extLst>
              <a:ext uri="{FF2B5EF4-FFF2-40B4-BE49-F238E27FC236}">
                <a16:creationId xmlns:a16="http://schemas.microsoft.com/office/drawing/2014/main" id="{10F1EC6E-EA53-40F5-9BE2-F1BE9641DF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9679C-9BFC-4C18-990A-1F38A869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526" y="3236470"/>
            <a:ext cx="6829044" cy="1252601"/>
          </a:xfrm>
        </p:spPr>
        <p:txBody>
          <a:bodyPr>
            <a:normAutofit/>
          </a:bodyPr>
          <a:lstStyle/>
          <a:p>
            <a:r>
              <a:rPr lang="en-US" altLang="zh-CN" sz="4100" dirty="0">
                <a:solidFill>
                  <a:srgbClr val="FFFFFE"/>
                </a:solidFill>
              </a:rPr>
              <a:t>belt and road</a:t>
            </a:r>
            <a:br>
              <a:rPr lang="en-US" altLang="zh-CN" sz="4100" dirty="0">
                <a:solidFill>
                  <a:srgbClr val="FFFFFE"/>
                </a:solidFill>
              </a:rPr>
            </a:br>
            <a:r>
              <a:rPr lang="en-US" altLang="zh-CN" sz="4100" dirty="0">
                <a:solidFill>
                  <a:srgbClr val="FFFFFE"/>
                </a:solidFill>
              </a:rPr>
              <a:t>through my village</a:t>
            </a:r>
            <a:endParaRPr lang="zh-CN" altLang="en-US" sz="4100" b="1" dirty="0">
              <a:solidFill>
                <a:srgbClr val="FFFFFE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>
            <a:solidFill>
              <a:srgbClr val="78D30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3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23E796-5670-4F50-AEF1-9943C2649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51" y="3094889"/>
            <a:ext cx="2806671" cy="3165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1D68C-EAF5-40FF-A267-F691A1C5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Lessons: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4C586-E204-4459-8AAB-2A8D5F35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/>
              <a:t>Chinese culture, politics, mentality, language, context.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/>
              <a:t>Emotions alone do not work. Talk business, money, politics, and reputation.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/>
              <a:t>Forward-looking with constructive criticism;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/>
              <a:t>Authentic grassroots voices from local thinktanks, KOLs, and NGOs.</a:t>
            </a:r>
          </a:p>
          <a:p>
            <a:endParaRPr lang="en-US" altLang="zh-CN" sz="2400" dirty="0"/>
          </a:p>
          <a:p>
            <a:pPr marL="0" indent="0">
              <a:buNone/>
            </a:pPr>
            <a:r>
              <a:rPr lang="en-US" altLang="zh-CN" sz="2400" u="sng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CN" sz="2400" u="sng" dirty="0"/>
              <a:t> DO NOT SHIP BOOKS DURING A PANDEMIC…</a:t>
            </a:r>
            <a:r>
              <a:rPr lang="en-US" altLang="zh-C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14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2161-B668-4CE7-9FAD-B6895FC7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Bri</a:t>
            </a:r>
            <a:r>
              <a:rPr lang="en-US" altLang="zh-CN" dirty="0"/>
              <a:t> ---- Brick? Bridge? A brick bridge.</a:t>
            </a:r>
            <a:endParaRPr lang="zh-CN" alt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C968-4EE6-434D-B7B1-4C6C596E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/>
              <a:t>Problem: Chinese companies do not respond to NGOs. </a:t>
            </a:r>
          </a:p>
          <a:p>
            <a:r>
              <a:rPr lang="en-US" altLang="zh-CN" sz="2400" dirty="0"/>
              <a:t>Goal: a dialogue starter between NGOs and Chinese stakeholders. </a:t>
            </a:r>
          </a:p>
          <a:p>
            <a:r>
              <a:rPr lang="en-US" altLang="zh-CN" sz="2400" dirty="0"/>
              <a:t>Audience: Chinese policy makers, investors.</a:t>
            </a:r>
          </a:p>
          <a:p>
            <a:r>
              <a:rPr lang="en-US" altLang="zh-CN" sz="2400" dirty="0"/>
              <a:t>Narrative: Out of the 5 BRI pillars, “P2P” connectivity is the weakest.</a:t>
            </a:r>
          </a:p>
          <a:p>
            <a:r>
              <a:rPr lang="en-US" altLang="zh-CN" sz="2400" dirty="0"/>
              <a:t>Tone: Balanced (good + bad, emotions + rationality, people + NGOs)</a:t>
            </a:r>
          </a:p>
          <a:p>
            <a:r>
              <a:rPr lang="en-US" altLang="zh-CN" sz="2400" dirty="0"/>
              <a:t>Output: a brick, a bridge, a visual story collection. </a:t>
            </a:r>
          </a:p>
          <a:p>
            <a:r>
              <a:rPr lang="en-US" altLang="zh-CN" sz="2400" dirty="0"/>
              <a:t>Uniqueness: voices from the most directly impacted communities.</a:t>
            </a:r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51341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2161-B668-4CE7-9FAD-B6895FC7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 </a:t>
            </a:r>
            <a:r>
              <a:rPr lang="en-US" altLang="zh-CN" sz="2000" dirty="0"/>
              <a:t>(June, 2019 ~ Oct, 2020)</a:t>
            </a:r>
            <a:endParaRPr lang="zh-CN" alt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C968-4EE6-434D-B7B1-4C6C596E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/>
              <a:t>7 projects (dam, road, railway, power, port city) in 5 countries: </a:t>
            </a:r>
          </a:p>
          <a:p>
            <a:pPr lvl="1"/>
            <a:r>
              <a:rPr lang="en-US" altLang="zh-CN" sz="2200" dirty="0"/>
              <a:t>Philippines, Indonesia, Bangladesh, Pakistan, Sri Lanka. </a:t>
            </a:r>
          </a:p>
          <a:p>
            <a:r>
              <a:rPr lang="en-US" altLang="zh-CN" sz="2400" dirty="0"/>
              <a:t>Total investment: about USD 25 billion dollars;</a:t>
            </a:r>
          </a:p>
          <a:p>
            <a:r>
              <a:rPr lang="en-US" altLang="zh-CN" sz="2400" dirty="0"/>
              <a:t>8 NGOs; 7 journalists; 20 volunteers; Over 100 villager; 7 languages;  </a:t>
            </a:r>
          </a:p>
          <a:p>
            <a:r>
              <a:rPr lang="en-US" altLang="zh-CN" sz="24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www.BRIVillage.asia</a:t>
            </a:r>
            <a:r>
              <a:rPr lang="en-US" altLang="zh-CN" sz="24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4C99C6C-0E3C-41A7-B00F-CAAABF0AC7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0" y="5309829"/>
            <a:ext cx="1898275" cy="6369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BB2520-E8FC-4F29-8BC2-1453813CEC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26" y="5055355"/>
            <a:ext cx="2696978" cy="1145926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E22D32C8-CD56-42EF-B852-B7F0A9771E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44" y="4962513"/>
            <a:ext cx="2239297" cy="1331609"/>
          </a:xfrm>
          <a:prstGeom prst="rect">
            <a:avLst/>
          </a:prstGeom>
        </p:spPr>
      </p:pic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0F805C96-9412-4500-B89A-F8A155B003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87" y="4800652"/>
            <a:ext cx="1331381" cy="133138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06704B70-5BA4-47EE-A055-D9E731A79C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306" y="4561345"/>
            <a:ext cx="1597947" cy="1809997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BB88EAEF-4CB9-41E3-BB4A-2C9522817B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52" y="158114"/>
            <a:ext cx="1400098" cy="1215695"/>
          </a:xfrm>
          <a:prstGeom prst="rect">
            <a:avLst/>
          </a:prstGeom>
        </p:spPr>
      </p:pic>
      <p:pic>
        <p:nvPicPr>
          <p:cNvPr id="29" name="Picture 28" descr="Graphical user interface&#10;&#10;Description automatically generated">
            <a:extLst>
              <a:ext uri="{FF2B5EF4-FFF2-40B4-BE49-F238E27FC236}">
                <a16:creationId xmlns:a16="http://schemas.microsoft.com/office/drawing/2014/main" id="{6035590A-E11C-4D02-8303-8A52931D4B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23" y="198912"/>
            <a:ext cx="2761933" cy="1211213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2970E27-1F0F-4046-8EE0-9B418A84412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65" y="1360024"/>
            <a:ext cx="2116271" cy="21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1F83BEC-FF54-4099-B4FA-429F66948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A24D5-A68E-444B-BA89-01C04A91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99163"/>
            <a:ext cx="7771760" cy="1252601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r"/>
            <a:r>
              <a:rPr lang="en-US" altLang="zh-CN" sz="4100" dirty="0">
                <a:solidFill>
                  <a:srgbClr val="FFFFFE"/>
                </a:solidFill>
              </a:rPr>
              <a:t>Villagers’ Voices – Philippines</a:t>
            </a:r>
            <a:br>
              <a:rPr lang="en-US" altLang="zh-CN" sz="4100" dirty="0">
                <a:solidFill>
                  <a:srgbClr val="FFFFFE"/>
                </a:solidFill>
              </a:rPr>
            </a:br>
            <a:r>
              <a:rPr lang="en-US" altLang="zh-CN" sz="2700" dirty="0" err="1">
                <a:solidFill>
                  <a:schemeClr val="bg1"/>
                </a:solidFill>
              </a:rPr>
              <a:t>Kaliwa</a:t>
            </a:r>
            <a:r>
              <a:rPr lang="en-US" altLang="zh-CN" sz="2700" dirty="0">
                <a:solidFill>
                  <a:schemeClr val="bg1"/>
                </a:solidFill>
              </a:rPr>
              <a:t> Dam (to be constructed)</a:t>
            </a:r>
            <a:endParaRPr lang="en-US" altLang="zh-CN" sz="41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>
            <a:solidFill>
              <a:srgbClr val="7435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7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24D5-A68E-444B-BA89-01C04A91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Villagers’ Voices - Philippines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CF1E6-4266-411D-922C-51BFC8C2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i="1" dirty="0"/>
              <a:t>This place, which we inherited from our ancestors, is a gift that we must pass on to the future generation.</a:t>
            </a:r>
          </a:p>
          <a:p>
            <a:r>
              <a:rPr lang="en-US" altLang="zh-CN" sz="2400" i="1" dirty="0"/>
              <a:t>They sampled soil and rocks to test. No one came to us to explain.</a:t>
            </a:r>
          </a:p>
          <a:p>
            <a:r>
              <a:rPr lang="en-US" altLang="zh-CN" sz="2400" dirty="0"/>
              <a:t>If China is not seeing the financial risks or hearing the public opposition voices, it is likely because the Department of Energy of the Philippines is providing China with faulty information.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749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02C32CE-37C9-4637-A5C1-998BA0622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A24D5-A68E-444B-BA89-01C04A91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3236470"/>
            <a:ext cx="7944040" cy="1252601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r"/>
            <a:r>
              <a:rPr lang="en-US" altLang="zh-CN" sz="4100" dirty="0">
                <a:solidFill>
                  <a:srgbClr val="FFFFFE"/>
                </a:solidFill>
              </a:rPr>
              <a:t>Villagers’ Voices – Bangladesh</a:t>
            </a:r>
            <a:br>
              <a:rPr lang="en-US" altLang="zh-CN" sz="2000" dirty="0">
                <a:solidFill>
                  <a:schemeClr val="bg1"/>
                </a:solidFill>
              </a:rPr>
            </a:br>
            <a:r>
              <a:rPr lang="en-US" altLang="zh-CN" sz="2700" dirty="0" err="1">
                <a:solidFill>
                  <a:schemeClr val="bg1"/>
                </a:solidFill>
              </a:rPr>
              <a:t>Taltoli</a:t>
            </a:r>
            <a:r>
              <a:rPr lang="en-US" altLang="zh-CN" sz="2700" dirty="0">
                <a:solidFill>
                  <a:schemeClr val="bg1"/>
                </a:solidFill>
              </a:rPr>
              <a:t> 350 MW coal power plant </a:t>
            </a:r>
            <a:br>
              <a:rPr lang="en-US" altLang="zh-CN" sz="2700" dirty="0">
                <a:solidFill>
                  <a:schemeClr val="bg1"/>
                </a:solidFill>
              </a:rPr>
            </a:br>
            <a:r>
              <a:rPr lang="en-US" altLang="zh-CN" sz="2700" dirty="0">
                <a:solidFill>
                  <a:schemeClr val="bg1"/>
                </a:solidFill>
              </a:rPr>
              <a:t>(under construction)</a:t>
            </a:r>
            <a:endParaRPr lang="en-US" altLang="zh-CN" sz="41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>
            <a:solidFill>
              <a:srgbClr val="84AB5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3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24D5-A68E-444B-BA89-01C04A91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Villagers’ Voices – Bangladesh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CF1E6-4266-411D-922C-51BFC8C2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i="1" dirty="0"/>
              <a:t>My daughter, </a:t>
            </a:r>
            <a:r>
              <a:rPr lang="en-US" altLang="zh-CN" sz="2400" i="1" dirty="0" err="1"/>
              <a:t>Khukumoni</a:t>
            </a:r>
            <a:r>
              <a:rPr lang="en-US" altLang="zh-CN" sz="2400" i="1" dirty="0"/>
              <a:t>, is 13 years old. Last year, we had to marry her off due to poverty and fear.</a:t>
            </a:r>
          </a:p>
          <a:p>
            <a:r>
              <a:rPr lang="en-US" altLang="zh-CN" sz="2400" i="1" dirty="0"/>
              <a:t>My final examination will start this week. I can study well at night.</a:t>
            </a:r>
          </a:p>
          <a:p>
            <a:r>
              <a:rPr lang="en-US" altLang="zh-CN" sz="2400" dirty="0"/>
              <a:t>It is crucial to get uninterrupted electric supply in banks, hospitals, and factories. As a nation, we proudly believe Bangladesh will move forward in prosperity.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202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F388-B085-4067-A558-411C4C12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Stakeholder engagement </a:t>
            </a:r>
            <a:br>
              <a:rPr lang="en-US" altLang="zh-CN" dirty="0"/>
            </a:br>
            <a:r>
              <a:rPr lang="en-US" altLang="zh-CN" sz="2000" dirty="0"/>
              <a:t>(Oct, 2020 ~ present)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BE596-B7F5-4111-A3F5-001E8437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5960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Chinese embassies, chambers of commerce, industry associations, in 5 countries; 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Local government agencies in 5 host countries;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Chinese thinktanks on BRI; Media and Chinese NGOs;</a:t>
            </a:r>
          </a:p>
          <a:p>
            <a:pPr>
              <a:lnSpc>
                <a:spcPct val="100000"/>
              </a:lnSpc>
            </a:pPr>
            <a:r>
              <a:rPr lang="en-US" altLang="zh-CN" sz="2400" dirty="0"/>
              <a:t>Chinese companies involved, and not involved, inside China. </a:t>
            </a:r>
            <a:endParaRPr lang="zh-CN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4C0D1-486A-43D3-B3C2-2AAD4C49867F}"/>
              </a:ext>
            </a:extLst>
          </p:cNvPr>
          <p:cNvSpPr txBox="1"/>
          <p:nvPr/>
        </p:nvSpPr>
        <p:spPr>
          <a:xfrm>
            <a:off x="649357" y="4611757"/>
            <a:ext cx="1089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solidFill>
                  <a:srgbClr val="00B050"/>
                </a:solidFill>
              </a:rPr>
              <a:t>It’s a reputational, as well as an investment, risk for China. 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115026C3-4F47-4DA6-A3E5-E5426EE832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9ED8C0"/>
              </a:clrFrom>
              <a:clrTo>
                <a:srgbClr val="9ED8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7" y="4192"/>
            <a:ext cx="3156260" cy="210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364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6D33-D891-47E0-BAD1-B1CE516D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Reactions: </a:t>
            </a:r>
            <a:r>
              <a:rPr lang="en-US" altLang="zh-CN" u="sng" dirty="0"/>
              <a:t>business + politics</a:t>
            </a:r>
            <a:endParaRPr lang="zh-CN" alt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41C6-25DC-4C55-906C-377B0530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9603274" cy="4120580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Chinese companies: </a:t>
            </a:r>
          </a:p>
          <a:p>
            <a:pPr lvl="1"/>
            <a:r>
              <a:rPr lang="en-US" altLang="zh-CN" sz="2600" dirty="0"/>
              <a:t>Development comes with a cost; </a:t>
            </a:r>
          </a:p>
          <a:p>
            <a:pPr lvl="1"/>
            <a:r>
              <a:rPr lang="en-US" altLang="zh-CN" sz="2600" dirty="0"/>
              <a:t>Blame host countries’ needs, it’s a business for China. </a:t>
            </a:r>
          </a:p>
          <a:p>
            <a:pPr lvl="1"/>
            <a:r>
              <a:rPr lang="en-US" altLang="zh-CN" sz="2600" dirty="0"/>
              <a:t>low trust in int’l NGOs but Chinese NGOs can be a bridge. 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600" dirty="0"/>
              <a:t>Chinese Embassies and local gov’t: no public comment or direct reaction; but there have been progresses on the projects. 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600" dirty="0"/>
              <a:t>Chinese thinktanks: Chinese NGOs have a BRIDGE role to play;</a:t>
            </a:r>
          </a:p>
        </p:txBody>
      </p:sp>
    </p:spTree>
    <p:extLst>
      <p:ext uri="{BB962C8B-B14F-4D97-AF65-F5344CB8AC3E}">
        <p14:creationId xmlns:p14="http://schemas.microsoft.com/office/powerpoint/2010/main" val="177993138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549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Gallery</vt:lpstr>
      <vt:lpstr>belt and road through my village</vt:lpstr>
      <vt:lpstr>Bri ---- Brick? Bridge? A brick bridge.</vt:lpstr>
      <vt:lpstr>Project (June, 2019 ~ Oct, 2020)</vt:lpstr>
      <vt:lpstr>Villagers’ Voices – Philippines Kaliwa Dam (to be constructed)</vt:lpstr>
      <vt:lpstr>Villagers’ Voices - Philippines</vt:lpstr>
      <vt:lpstr>Villagers’ Voices – Bangladesh Taltoli 350 MW coal power plant  (under construction)</vt:lpstr>
      <vt:lpstr>Villagers’ Voices – Bangladesh </vt:lpstr>
      <vt:lpstr>Stakeholder engagement  (Oct, 2020 ~ present)</vt:lpstr>
      <vt:lpstr>Reactions: business + politics</vt:lpstr>
      <vt:lpstr>Lessons: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belt and road through my village</dc:title>
  <dc:creator>Tom WXJ</dc:creator>
  <cp:lastModifiedBy>Tom WXJ</cp:lastModifiedBy>
  <cp:revision>10</cp:revision>
  <dcterms:created xsi:type="dcterms:W3CDTF">2021-05-16T06:25:02Z</dcterms:created>
  <dcterms:modified xsi:type="dcterms:W3CDTF">2021-05-17T10:30:47Z</dcterms:modified>
</cp:coreProperties>
</file>