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30" y="0"/>
      </p:cViewPr>
      <p:guideLst>
        <p:guide orient="horz" pos="2835"/>
        <p:guide orient="horz" pos="4649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B0CC-7376-4D7F-B54F-F487F424FD41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05011-865A-43A6-853F-2333157C2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0721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B0CC-7376-4D7F-B54F-F487F424FD41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05011-865A-43A6-853F-2333157C2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577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B0CC-7376-4D7F-B54F-F487F424FD41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05011-865A-43A6-853F-2333157C2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296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B0CC-7376-4D7F-B54F-F487F424FD41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05011-865A-43A6-853F-2333157C2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36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B0CC-7376-4D7F-B54F-F487F424FD41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05011-865A-43A6-853F-2333157C2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910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B0CC-7376-4D7F-B54F-F487F424FD41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05011-865A-43A6-853F-2333157C2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1612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B0CC-7376-4D7F-B54F-F487F424FD41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05011-865A-43A6-853F-2333157C2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748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B0CC-7376-4D7F-B54F-F487F424FD41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05011-865A-43A6-853F-2333157C2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355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B0CC-7376-4D7F-B54F-F487F424FD41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05011-865A-43A6-853F-2333157C2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066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B0CC-7376-4D7F-B54F-F487F424FD41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05011-865A-43A6-853F-2333157C2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241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B0CC-7376-4D7F-B54F-F487F424FD41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05011-865A-43A6-853F-2333157C2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03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B0CC-7376-4D7F-B54F-F487F424FD41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05011-865A-43A6-853F-2333157C2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101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260648" y="1691680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Online-Sprachkurs </a:t>
            </a:r>
            <a:r>
              <a:rPr lang="de-DE" sz="1400" b="1" dirty="0" err="1"/>
              <a:t>Bahasa</a:t>
            </a:r>
            <a:r>
              <a:rPr lang="de-DE" sz="1400" b="1" dirty="0"/>
              <a:t> </a:t>
            </a:r>
            <a:r>
              <a:rPr lang="de-DE" sz="1400" b="1" dirty="0" err="1" smtClean="0"/>
              <a:t>Indonesia</a:t>
            </a:r>
            <a:r>
              <a:rPr lang="de-DE" sz="1400" b="1" dirty="0" smtClean="0"/>
              <a:t> (Grundstufe)</a:t>
            </a:r>
            <a:endParaRPr lang="de-DE" sz="1400" dirty="0"/>
          </a:p>
          <a:p>
            <a:r>
              <a:rPr lang="de-DE" sz="1400" dirty="0"/>
              <a:t>für </a:t>
            </a:r>
            <a:r>
              <a:rPr lang="de-DE" sz="1400" dirty="0" smtClean="0"/>
              <a:t>Teilnehmer*innen mit sehr guten Vorkenntnissen</a:t>
            </a:r>
            <a:endParaRPr lang="de-DE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259200" y="2289010"/>
            <a:ext cx="64378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Liebe Indonesien-Interessierte,</a:t>
            </a:r>
          </a:p>
          <a:p>
            <a:r>
              <a:rPr lang="de-DE" sz="1100" dirty="0"/>
              <a:t> </a:t>
            </a:r>
          </a:p>
          <a:p>
            <a:r>
              <a:rPr lang="de-DE" sz="1100" dirty="0"/>
              <a:t>a</a:t>
            </a:r>
            <a:r>
              <a:rPr lang="de-DE" sz="1100" dirty="0" smtClean="0"/>
              <a:t>m </a:t>
            </a:r>
            <a:r>
              <a:rPr lang="de-DE" sz="1100" dirty="0"/>
              <a:t>Mittwoch, den </a:t>
            </a:r>
            <a:r>
              <a:rPr lang="de-DE" sz="1100" dirty="0" smtClean="0"/>
              <a:t>6</a:t>
            </a:r>
            <a:r>
              <a:rPr lang="de-DE" sz="1100" dirty="0"/>
              <a:t>. Januar 2021, wird in Zusammenarbeit mit dem Asienhaus und der DIG Köln der Indonesisch-Grundkurs für </a:t>
            </a:r>
            <a:r>
              <a:rPr lang="de-DE" sz="1100" dirty="0" smtClean="0"/>
              <a:t>Teilnehmer*innen </a:t>
            </a:r>
            <a:r>
              <a:rPr lang="de-DE" sz="1100" dirty="0"/>
              <a:t>mit sehr guten Vorkenntnissen fortgesetzt. Wir werden das erste Kapitel des Lehrwerks „</a:t>
            </a:r>
            <a:r>
              <a:rPr lang="de-DE" sz="1100" dirty="0" err="1"/>
              <a:t>Bahasa</a:t>
            </a:r>
            <a:r>
              <a:rPr lang="de-DE" sz="1100" dirty="0"/>
              <a:t> </a:t>
            </a:r>
            <a:r>
              <a:rPr lang="de-DE" sz="1100" dirty="0" err="1"/>
              <a:t>Tetanggaku</a:t>
            </a:r>
            <a:r>
              <a:rPr lang="de-DE" sz="1100" dirty="0"/>
              <a:t> II“ beenden und mit dem Kapitel 2 weiterarbeiten. Der Schwerpunkt liegt auf dem Aufbau eines Basiswortschatzes und Übungen zu den Grundlagen der </a:t>
            </a:r>
            <a:r>
              <a:rPr lang="de-DE" sz="1100" dirty="0" err="1" smtClean="0"/>
              <a:t>indo-nesischen</a:t>
            </a:r>
            <a:r>
              <a:rPr lang="de-DE" sz="1100" dirty="0" smtClean="0"/>
              <a:t> </a:t>
            </a:r>
            <a:r>
              <a:rPr lang="de-DE" sz="1100" dirty="0"/>
              <a:t>Grammatik. Insbesondere werden wir die </a:t>
            </a:r>
            <a:r>
              <a:rPr lang="de-DE" sz="1100" dirty="0" err="1"/>
              <a:t>me</a:t>
            </a:r>
            <a:r>
              <a:rPr lang="de-DE" sz="1100" dirty="0"/>
              <a:t>-Verben weiter vertiefen und uns langsam dem Passiv nähern. Dazu gibt es viele Konversationsübungen und auch wieder </a:t>
            </a:r>
            <a:r>
              <a:rPr lang="de-DE" sz="1100" dirty="0" smtClean="0"/>
              <a:t>Übungen </a:t>
            </a:r>
            <a:r>
              <a:rPr lang="de-DE" sz="1100" dirty="0"/>
              <a:t>zum Hörverstehen mit </a:t>
            </a:r>
            <a:r>
              <a:rPr lang="de-DE" sz="1100" dirty="0" err="1"/>
              <a:t>Youtube</a:t>
            </a:r>
            <a:r>
              <a:rPr lang="de-DE" sz="1100" dirty="0"/>
              <a:t>-Videos sowie Wortschatzübungen mit </a:t>
            </a:r>
            <a:r>
              <a:rPr lang="de-DE" sz="1100" dirty="0" err="1" smtClean="0"/>
              <a:t>Padlets</a:t>
            </a:r>
            <a:r>
              <a:rPr lang="de-DE" sz="1100" dirty="0" smtClean="0"/>
              <a:t>.</a:t>
            </a:r>
          </a:p>
          <a:p>
            <a:endParaRPr lang="de-DE" sz="1100" dirty="0"/>
          </a:p>
          <a:p>
            <a:r>
              <a:rPr lang="de-DE" sz="1100" dirty="0"/>
              <a:t>Der </a:t>
            </a:r>
            <a:r>
              <a:rPr lang="de-DE" sz="1100" dirty="0" smtClean="0"/>
              <a:t>Kurs findet </a:t>
            </a:r>
            <a:r>
              <a:rPr lang="de-DE" sz="1100" dirty="0"/>
              <a:t>online via Zoom-Konferenz </a:t>
            </a:r>
            <a:r>
              <a:rPr lang="de-DE" sz="1100" dirty="0" smtClean="0"/>
              <a:t>statt. Nach </a:t>
            </a:r>
            <a:r>
              <a:rPr lang="de-DE" sz="1100" dirty="0"/>
              <a:t>verbindlicher Anmeldung und Überweisung der Kursgebühr erhalten </a:t>
            </a:r>
            <a:r>
              <a:rPr lang="de-DE" sz="1100" dirty="0"/>
              <a:t>die </a:t>
            </a:r>
            <a:r>
              <a:rPr lang="de-DE" sz="1100" dirty="0" smtClean="0"/>
              <a:t>Teilnehmer*innen den </a:t>
            </a:r>
            <a:r>
              <a:rPr lang="de-DE" sz="1100" dirty="0"/>
              <a:t>Zugangscode für die Zoomkonferenz. Die Unterrichtsmaterialien können via Cloud heruntergeladen werden</a:t>
            </a:r>
            <a:r>
              <a:rPr lang="de-DE" sz="1100" dirty="0" smtClean="0"/>
              <a:t>. Am </a:t>
            </a:r>
            <a:r>
              <a:rPr lang="de-DE" sz="1100" dirty="0"/>
              <a:t>Ende des Kurses erhält </a:t>
            </a:r>
            <a:r>
              <a:rPr lang="de-DE" sz="1100" dirty="0" smtClean="0"/>
              <a:t>jede*r Teilnehmer*in </a:t>
            </a:r>
            <a:r>
              <a:rPr lang="de-DE" sz="1100" dirty="0"/>
              <a:t>mit einer Anwesenheit von mindestens 80 Prozent eine Teilnahmebescheinigung.</a:t>
            </a:r>
          </a:p>
          <a:p>
            <a:endParaRPr lang="de-DE" sz="1100" dirty="0"/>
          </a:p>
          <a:p>
            <a:r>
              <a:rPr lang="de-DE" sz="1100" dirty="0" smtClean="0"/>
              <a:t>Das Anmeldungsformular </a:t>
            </a:r>
            <a:r>
              <a:rPr lang="de-DE" sz="1100" dirty="0"/>
              <a:t>steht </a:t>
            </a:r>
            <a:r>
              <a:rPr lang="de-DE" sz="1100" dirty="0" smtClean="0"/>
              <a:t>auf </a:t>
            </a:r>
            <a:r>
              <a:rPr lang="de-DE" sz="1100" dirty="0"/>
              <a:t>den Seiten der DIG (www.dig-koeln.de) und des Asienhauses (www.asienhaus.de) zum Download zur Verfügung. Der Teilnahmebeitrag beträgt </a:t>
            </a:r>
            <a:r>
              <a:rPr lang="de-DE" sz="1100" dirty="0" smtClean="0"/>
              <a:t>140 Euro </a:t>
            </a:r>
            <a:r>
              <a:rPr lang="de-DE" sz="1100" dirty="0"/>
              <a:t>und ist vorab zu </a:t>
            </a:r>
            <a:r>
              <a:rPr lang="de-DE" sz="1100" dirty="0" smtClean="0"/>
              <a:t>überweisen. Ab </a:t>
            </a:r>
            <a:r>
              <a:rPr lang="de-DE" sz="1100" dirty="0"/>
              <a:t>einer Teilnehmerzahl von sechs Personen kann der Kurs stattfinden</a:t>
            </a:r>
            <a:r>
              <a:rPr lang="de-DE" sz="1100" dirty="0" smtClean="0"/>
              <a:t>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019283" y="5744301"/>
            <a:ext cx="251233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100" dirty="0"/>
              <a:t>Die Dozentin, Annegret </a:t>
            </a:r>
            <a:r>
              <a:rPr lang="de-DE" sz="1100" dirty="0" err="1" smtClean="0"/>
              <a:t>Nitzling</a:t>
            </a:r>
            <a:r>
              <a:rPr lang="de-DE" sz="1100" dirty="0" smtClean="0"/>
              <a:t> M.A., </a:t>
            </a:r>
            <a:r>
              <a:rPr lang="de-DE" sz="1100" dirty="0"/>
              <a:t>verfügt über </a:t>
            </a:r>
            <a:r>
              <a:rPr lang="de-DE" sz="1100" dirty="0" smtClean="0"/>
              <a:t>20 Jahre </a:t>
            </a:r>
            <a:r>
              <a:rPr lang="de-DE" sz="1100" dirty="0"/>
              <a:t>Erfahrung in der Vermittlung der </a:t>
            </a:r>
            <a:r>
              <a:rPr lang="de-DE" sz="1100" dirty="0" err="1"/>
              <a:t>Bahasa</a:t>
            </a:r>
            <a:r>
              <a:rPr lang="de-DE" sz="1100" dirty="0"/>
              <a:t> </a:t>
            </a:r>
            <a:r>
              <a:rPr lang="de-DE" sz="1100" dirty="0" err="1"/>
              <a:t>Indonesia</a:t>
            </a:r>
            <a:r>
              <a:rPr lang="de-DE" sz="1100" dirty="0"/>
              <a:t> an der Universität zu Köln </a:t>
            </a:r>
            <a:r>
              <a:rPr lang="de-DE" sz="1100" dirty="0" smtClean="0"/>
              <a:t>sowie der </a:t>
            </a:r>
            <a:r>
              <a:rPr lang="de-DE" sz="1100" dirty="0"/>
              <a:t>VHS </a:t>
            </a:r>
            <a:r>
              <a:rPr lang="de-DE" sz="1100" dirty="0" smtClean="0"/>
              <a:t>Köln und hat an </a:t>
            </a:r>
            <a:r>
              <a:rPr lang="de-DE" sz="1100" dirty="0"/>
              <a:t>dem Lehrwerk "Indonesisch ohne Mühe" </a:t>
            </a:r>
            <a:r>
              <a:rPr lang="de-DE" sz="1100" dirty="0" smtClean="0"/>
              <a:t>mitgearbeitet. Sie </a:t>
            </a:r>
            <a:r>
              <a:rPr lang="de-DE" sz="1100" dirty="0"/>
              <a:t>ist </a:t>
            </a:r>
            <a:r>
              <a:rPr lang="de-DE" sz="1100" dirty="0" err="1"/>
              <a:t>Malaiologin</a:t>
            </a:r>
            <a:r>
              <a:rPr lang="de-DE" sz="1100" dirty="0"/>
              <a:t> und bietet auch </a:t>
            </a:r>
            <a:r>
              <a:rPr lang="de-DE" sz="1100" dirty="0" smtClean="0"/>
              <a:t>inter-</a:t>
            </a:r>
          </a:p>
          <a:p>
            <a:pPr algn="r"/>
            <a:r>
              <a:rPr lang="de-DE" sz="1100" dirty="0" smtClean="0"/>
              <a:t>kulturelle Trainings </a:t>
            </a:r>
            <a:r>
              <a:rPr lang="de-DE" sz="1100" dirty="0"/>
              <a:t>zu Indonesien sowie Workshops zu landeskundlichen </a:t>
            </a:r>
            <a:r>
              <a:rPr lang="de-DE" sz="1100" dirty="0" smtClean="0"/>
              <a:t>Themen an</a:t>
            </a:r>
            <a:r>
              <a:rPr lang="de-DE" sz="1100" dirty="0"/>
              <a:t>.</a:t>
            </a:r>
          </a:p>
          <a:p>
            <a:r>
              <a:rPr lang="de-DE" sz="1100" dirty="0"/>
              <a:t> </a:t>
            </a:r>
          </a:p>
          <a:p>
            <a:pPr algn="r"/>
            <a:r>
              <a:rPr lang="de-DE" sz="1100" dirty="0"/>
              <a:t>Veranstalter </a:t>
            </a:r>
            <a:r>
              <a:rPr lang="de-DE" sz="1100" dirty="0" smtClean="0"/>
              <a:t>der Kurse sind </a:t>
            </a:r>
            <a:r>
              <a:rPr lang="de-DE" sz="1100" dirty="0"/>
              <a:t>die Deutsch-Indonesische Gesellschaft Köln (www.dig-koeln.de</a:t>
            </a:r>
            <a:r>
              <a:rPr lang="de-DE" sz="1100" dirty="0" smtClean="0"/>
              <a:t>) und </a:t>
            </a:r>
            <a:r>
              <a:rPr lang="de-DE" sz="1100" dirty="0"/>
              <a:t>die Stiftung Asienhaus (www.asienhaus.de</a:t>
            </a:r>
            <a:r>
              <a:rPr lang="de-DE" sz="1100" dirty="0" smtClean="0"/>
              <a:t>).</a:t>
            </a:r>
            <a:endParaRPr lang="de-DE" sz="1100" dirty="0"/>
          </a:p>
        </p:txBody>
      </p:sp>
      <p:sp>
        <p:nvSpPr>
          <p:cNvPr id="4" name="Ellipse 3"/>
          <p:cNvSpPr/>
          <p:nvPr/>
        </p:nvSpPr>
        <p:spPr>
          <a:xfrm>
            <a:off x="260648" y="5652120"/>
            <a:ext cx="3537191" cy="28083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b="1" dirty="0" smtClean="0">
                <a:solidFill>
                  <a:schemeClr val="tx1"/>
                </a:solidFill>
              </a:rPr>
              <a:t>Auf </a:t>
            </a:r>
            <a:r>
              <a:rPr lang="de-DE" sz="1100" b="1" dirty="0">
                <a:solidFill>
                  <a:schemeClr val="tx1"/>
                </a:solidFill>
              </a:rPr>
              <a:t>einen Blick:</a:t>
            </a:r>
            <a:endParaRPr lang="de-DE" sz="1100" dirty="0">
              <a:solidFill>
                <a:schemeClr val="tx1"/>
              </a:solidFill>
            </a:endParaRPr>
          </a:p>
          <a:p>
            <a:pPr lvl="0" algn="ctr"/>
            <a:r>
              <a:rPr lang="de-DE" sz="1100" dirty="0" smtClean="0">
                <a:solidFill>
                  <a:schemeClr val="tx1"/>
                </a:solidFill>
              </a:rPr>
              <a:t>* 12 Termine, jeweils mittwochs, </a:t>
            </a:r>
          </a:p>
          <a:p>
            <a:pPr lvl="0" algn="ctr"/>
            <a:r>
              <a:rPr lang="de-DE" sz="1100" dirty="0" smtClean="0">
                <a:solidFill>
                  <a:schemeClr val="tx1"/>
                </a:solidFill>
              </a:rPr>
              <a:t>18.30 </a:t>
            </a:r>
            <a:r>
              <a:rPr lang="de-DE" sz="1100" dirty="0">
                <a:solidFill>
                  <a:schemeClr val="tx1"/>
                </a:solidFill>
              </a:rPr>
              <a:t>bis 20 Uhr</a:t>
            </a:r>
          </a:p>
          <a:p>
            <a:pPr lvl="0" algn="ctr"/>
            <a:r>
              <a:rPr lang="de-DE" sz="1100" dirty="0" smtClean="0">
                <a:solidFill>
                  <a:schemeClr val="tx1"/>
                </a:solidFill>
              </a:rPr>
              <a:t>* Beginn</a:t>
            </a:r>
            <a:r>
              <a:rPr lang="de-DE" sz="1100" dirty="0">
                <a:solidFill>
                  <a:schemeClr val="tx1"/>
                </a:solidFill>
              </a:rPr>
              <a:t>: </a:t>
            </a:r>
            <a:r>
              <a:rPr lang="de-DE" sz="1100" dirty="0" smtClean="0">
                <a:solidFill>
                  <a:schemeClr val="tx1"/>
                </a:solidFill>
              </a:rPr>
              <a:t>6. Januar 2021</a:t>
            </a:r>
            <a:endParaRPr lang="de-DE" sz="1100" dirty="0">
              <a:solidFill>
                <a:schemeClr val="tx1"/>
              </a:solidFill>
            </a:endParaRPr>
          </a:p>
          <a:p>
            <a:pPr lvl="0" algn="ctr"/>
            <a:r>
              <a:rPr lang="de-DE" sz="1100" dirty="0" smtClean="0">
                <a:solidFill>
                  <a:schemeClr val="tx1"/>
                </a:solidFill>
              </a:rPr>
              <a:t>* Letzte </a:t>
            </a:r>
            <a:r>
              <a:rPr lang="de-DE" sz="1100" dirty="0">
                <a:solidFill>
                  <a:schemeClr val="tx1"/>
                </a:solidFill>
              </a:rPr>
              <a:t>Sitzung: </a:t>
            </a:r>
            <a:r>
              <a:rPr lang="de-DE" sz="1100" dirty="0" smtClean="0">
                <a:solidFill>
                  <a:schemeClr val="tx1"/>
                </a:solidFill>
              </a:rPr>
              <a:t>24. März 2021</a:t>
            </a:r>
          </a:p>
          <a:p>
            <a:pPr lvl="0" algn="ctr"/>
            <a:r>
              <a:rPr lang="de-DE" sz="1100" dirty="0" smtClean="0">
                <a:solidFill>
                  <a:schemeClr val="tx1"/>
                </a:solidFill>
              </a:rPr>
              <a:t>* Keine Karnevalsferien</a:t>
            </a:r>
            <a:endParaRPr lang="de-DE" sz="1100" dirty="0">
              <a:solidFill>
                <a:srgbClr val="FF0000"/>
              </a:solidFill>
            </a:endParaRPr>
          </a:p>
          <a:p>
            <a:pPr lvl="0" algn="ctr"/>
            <a:r>
              <a:rPr lang="de-DE" sz="1100" dirty="0" smtClean="0">
                <a:solidFill>
                  <a:schemeClr val="tx1"/>
                </a:solidFill>
              </a:rPr>
              <a:t>* Kursgebühr</a:t>
            </a:r>
            <a:r>
              <a:rPr lang="de-DE" sz="1100" dirty="0">
                <a:solidFill>
                  <a:schemeClr val="tx1"/>
                </a:solidFill>
              </a:rPr>
              <a:t>: </a:t>
            </a:r>
            <a:r>
              <a:rPr lang="de-DE" sz="1100" dirty="0" smtClean="0">
                <a:solidFill>
                  <a:schemeClr val="tx1"/>
                </a:solidFill>
              </a:rPr>
              <a:t>140 Euro</a:t>
            </a:r>
          </a:p>
          <a:p>
            <a:pPr lvl="0" algn="ctr"/>
            <a:r>
              <a:rPr lang="de-DE" sz="1100" dirty="0" smtClean="0">
                <a:solidFill>
                  <a:schemeClr val="tx1"/>
                </a:solidFill>
              </a:rPr>
              <a:t>* Verbindliche Anmeldung mit Vorauszahlung</a:t>
            </a:r>
            <a:endParaRPr lang="de-DE" sz="1100" dirty="0">
              <a:solidFill>
                <a:schemeClr val="tx1"/>
              </a:solidFill>
            </a:endParaRPr>
          </a:p>
          <a:p>
            <a:pPr lvl="0" algn="ctr"/>
            <a:r>
              <a:rPr lang="de-DE" sz="1100" dirty="0" smtClean="0">
                <a:solidFill>
                  <a:schemeClr val="tx1"/>
                </a:solidFill>
              </a:rPr>
              <a:t>* Teilnehmer*innen: min. 6</a:t>
            </a:r>
            <a:endParaRPr lang="de-DE" sz="1100" dirty="0">
              <a:solidFill>
                <a:schemeClr val="tx1"/>
              </a:solidFill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3333242" y="251520"/>
            <a:ext cx="3240360" cy="1080000"/>
            <a:chOff x="3356992" y="287265"/>
            <a:chExt cx="3240360" cy="1080000"/>
          </a:xfrm>
        </p:grpSpPr>
        <p:pic>
          <p:nvPicPr>
            <p:cNvPr id="15" name="Grafik 1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356992" y="287265"/>
              <a:ext cx="1080000" cy="1080000"/>
            </a:xfrm>
            <a:prstGeom prst="rect">
              <a:avLst/>
            </a:prstGeom>
          </p:spPr>
        </p:pic>
        <p:pic>
          <p:nvPicPr>
            <p:cNvPr id="16" name="Grafik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5560" y="420044"/>
              <a:ext cx="1721792" cy="68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3281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Bildschirmpräsentation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</dc:creator>
  <cp:lastModifiedBy>User</cp:lastModifiedBy>
  <cp:revision>59</cp:revision>
  <dcterms:created xsi:type="dcterms:W3CDTF">2016-04-07T14:24:47Z</dcterms:created>
  <dcterms:modified xsi:type="dcterms:W3CDTF">2020-12-22T18:28:50Z</dcterms:modified>
</cp:coreProperties>
</file>